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1"/>
  </p:sldMasterIdLst>
  <p:notesMasterIdLst>
    <p:notesMasterId r:id="rId9"/>
  </p:notesMasterIdLst>
  <p:sldIdLst>
    <p:sldId id="256" r:id="rId2"/>
    <p:sldId id="257" r:id="rId3"/>
    <p:sldId id="294" r:id="rId4"/>
    <p:sldId id="296" r:id="rId5"/>
    <p:sldId id="295" r:id="rId6"/>
    <p:sldId id="297" r:id="rId7"/>
    <p:sldId id="298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F0F0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73" autoAdjust="0"/>
    <p:restoredTop sz="94660"/>
  </p:normalViewPr>
  <p:slideViewPr>
    <p:cSldViewPr snapToGrid="0" showGuides="1">
      <p:cViewPr varScale="1">
        <p:scale>
          <a:sx n="118" d="100"/>
          <a:sy n="118" d="100"/>
        </p:scale>
        <p:origin x="1814" y="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80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BA4239-F2F9-4367-A57C-E2BDB0D2FD69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136250-E0AF-4028-A039-62BB380D1B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0565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6119" y="6399942"/>
            <a:ext cx="1704664" cy="3609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cxnSp>
        <p:nvCxnSpPr>
          <p:cNvPr id="8" name="직선 연결선 7"/>
          <p:cNvCxnSpPr/>
          <p:nvPr userDrawn="1"/>
        </p:nvCxnSpPr>
        <p:spPr>
          <a:xfrm>
            <a:off x="0" y="618067"/>
            <a:ext cx="9144000" cy="8466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8"/>
          <p:cNvSpPr/>
          <p:nvPr userDrawn="1"/>
        </p:nvSpPr>
        <p:spPr>
          <a:xfrm>
            <a:off x="6660232" y="152978"/>
            <a:ext cx="2339752" cy="2777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buNone/>
            </a:pPr>
            <a:r>
              <a:rPr lang="ko-KR" altLang="en-US" sz="1600" b="1" dirty="0" smtClean="0"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다운로드 매뉴얼</a:t>
            </a:r>
            <a:endParaRPr lang="ko-KR" altLang="en-US" sz="1600" b="1" dirty="0">
              <a:solidFill>
                <a:schemeClr val="bg1">
                  <a:lumMod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 userDrawn="1"/>
        </p:nvSpPr>
        <p:spPr bwMode="auto">
          <a:xfrm>
            <a:off x="107504" y="6487615"/>
            <a:ext cx="30136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ctr" defTabSz="957925" rtl="0" eaLnBrk="1" latinLnBrk="1" hangingPunct="1">
              <a:spcBef>
                <a:spcPct val="0"/>
              </a:spcBef>
              <a:buFontTx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8963" algn="l" defTabSz="95792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57925" algn="l" defTabSz="95792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36888" algn="l" defTabSz="95792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15851" algn="l" defTabSz="95792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94814" algn="l" defTabSz="95792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73776" algn="l" defTabSz="95792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52739" algn="l" defTabSz="95792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31702" algn="l" defTabSz="95792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noProof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 </a:t>
            </a:r>
            <a:fld id="{DBD638A1-1928-43DB-8A92-BAEF2F6127AD}" type="slidenum">
              <a:rPr lang="en-US" altLang="ko-KR" sz="1200" kern="1200" noProof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lang="en-US" altLang="ko-KR" sz="1200" kern="1200" noProof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 </a:t>
            </a:r>
            <a:endParaRPr lang="en-US" altLang="ko-KR" sz="1200" kern="1200" noProof="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2" name="그림 11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022"/>
          <a:stretch/>
        </p:blipFill>
        <p:spPr>
          <a:xfrm>
            <a:off x="29308" y="101499"/>
            <a:ext cx="593868" cy="43882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02" y="182456"/>
            <a:ext cx="1847248" cy="335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1712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E5B55-39AC-4432-B034-BEC9E11B8CBC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6E92-DDDE-4DD7-B028-6D6AF42672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89124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E5B55-39AC-4432-B034-BEC9E11B8CBC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6E92-DDDE-4DD7-B028-6D6AF42672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24995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E5B55-39AC-4432-B034-BEC9E11B8CBC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6E92-DDDE-4DD7-B028-6D6AF42672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6739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E5B55-39AC-4432-B034-BEC9E11B8CBC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6E92-DDDE-4DD7-B028-6D6AF42672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409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E5B55-39AC-4432-B034-BEC9E11B8CBC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6E92-DDDE-4DD7-B028-6D6AF42672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0053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E5B55-39AC-4432-B034-BEC9E11B8CBC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6E92-DDDE-4DD7-B028-6D6AF42672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0552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E5B55-39AC-4432-B034-BEC9E11B8CBC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6E92-DDDE-4DD7-B028-6D6AF42672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0732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E5B55-39AC-4432-B034-BEC9E11B8CBC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6E92-DDDE-4DD7-B028-6D6AF42672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9965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E5B55-39AC-4432-B034-BEC9E11B8CBC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6E92-DDDE-4DD7-B028-6D6AF42672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5685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E5B55-39AC-4432-B034-BEC9E11B8CBC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6E92-DDDE-4DD7-B028-6D6AF42672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0489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E5B55-39AC-4432-B034-BEC9E11B8CBC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C6E92-DDDE-4DD7-B028-6D6AF42672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9677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751" y="5085183"/>
            <a:ext cx="2168499" cy="827953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745003" y="2392955"/>
            <a:ext cx="7653995" cy="8129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자료제공서비스</a:t>
            </a:r>
            <a:r>
              <a:rPr lang="en-US" altLang="ko-KR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en-US" altLang="ko-KR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ko-KR" altLang="en-US" sz="36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솔루션 다운로드 매뉴얼</a:t>
            </a:r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3463456" y="3809613"/>
            <a:ext cx="2217089" cy="6718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2024</a:t>
            </a:r>
            <a:endParaRPr lang="ko-KR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022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179512" y="745454"/>
            <a:ext cx="8640960" cy="475181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tlCol="0" anchor="ctr"/>
          <a:lstStyle/>
          <a:p>
            <a:r>
              <a:rPr lang="ko-KR" altLang="en-US" sz="1600" b="1" dirty="0" err="1">
                <a:solidFill>
                  <a:schemeClr val="tx1"/>
                </a:solidFill>
              </a:rPr>
              <a:t>메인페이지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88787" y="752609"/>
            <a:ext cx="278757" cy="27232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11" name="직사각형 10"/>
          <p:cNvSpPr/>
          <p:nvPr/>
        </p:nvSpPr>
        <p:spPr>
          <a:xfrm>
            <a:off x="188786" y="1275605"/>
            <a:ext cx="8631685" cy="5756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자료제공서비스 홈페이지 접속 </a:t>
            </a: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(https://data.neins.go.kr)</a:t>
            </a:r>
          </a:p>
          <a:p>
            <a:pPr marL="342900" indent="-342900">
              <a:buFont typeface="+mj-ea"/>
              <a:buAutoNum type="circleNumDbPlain"/>
            </a:pP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환경공간정보 데이터 제공</a:t>
            </a:r>
            <a:endParaRPr lang="en-US" altLang="ko-KR" sz="1400" b="1" dirty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240" y="2118511"/>
            <a:ext cx="7987504" cy="4020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84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723" y="2386753"/>
            <a:ext cx="7454537" cy="3751863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179512" y="745454"/>
            <a:ext cx="8640960" cy="475181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tlCol="0" anchor="ctr"/>
          <a:lstStyle/>
          <a:p>
            <a:r>
              <a:rPr lang="ko-KR" altLang="en-US" sz="1600" b="1" dirty="0">
                <a:solidFill>
                  <a:schemeClr val="tx1"/>
                </a:solidFill>
              </a:rPr>
              <a:t>환경공간 정보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188787" y="752609"/>
            <a:ext cx="278757" cy="27232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/>
              <a:t>2</a:t>
            </a:r>
            <a:endParaRPr lang="ko-KR" altLang="en-US" b="1" dirty="0"/>
          </a:p>
        </p:txBody>
      </p:sp>
      <p:sp>
        <p:nvSpPr>
          <p:cNvPr id="11" name="직사각형 10"/>
          <p:cNvSpPr/>
          <p:nvPr/>
        </p:nvSpPr>
        <p:spPr>
          <a:xfrm>
            <a:off x="188786" y="1275605"/>
            <a:ext cx="8631685" cy="5756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환경공간 정보 메뉴 선택</a:t>
            </a:r>
            <a:endParaRPr lang="en-US" altLang="ko-KR" sz="1400" b="1" dirty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</a:endParaRPr>
          </a:p>
          <a:p>
            <a:pPr marL="342900" indent="-342900">
              <a:buFont typeface="+mj-ea"/>
              <a:buAutoNum type="circleNumDbPlain"/>
            </a:pP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데이터 필터링 옵션 제공 </a:t>
            </a: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카테고리별 </a:t>
            </a: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/ </a:t>
            </a: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소관부처별 </a:t>
            </a: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/ </a:t>
            </a: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자료유형 </a:t>
            </a: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/ </a:t>
            </a: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지역별 검색</a:t>
            </a: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)</a:t>
            </a:r>
          </a:p>
          <a:p>
            <a:pPr marL="342900" indent="-342900">
              <a:buFont typeface="+mj-ea"/>
              <a:buAutoNum type="circleNumDbPlain"/>
            </a:pP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 정렬</a:t>
            </a: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및 검색 옵션 제공 </a:t>
            </a: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</a:t>
            </a: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 조회순 </a:t>
            </a: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가나다순 </a:t>
            </a: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자료 갱신일순 </a:t>
            </a: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…)</a:t>
            </a:r>
          </a:p>
          <a:p>
            <a:pPr marL="342900" indent="-342900">
              <a:buFont typeface="+mj-ea"/>
              <a:buAutoNum type="circleNumDbPlain"/>
            </a:pP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데이터 검색 결과 조회</a:t>
            </a:r>
            <a:endParaRPr lang="en-US" altLang="ko-KR" sz="1400" b="1" dirty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E833C54B-5275-E718-1DDF-1D6EB26843A4}"/>
              </a:ext>
            </a:extLst>
          </p:cNvPr>
          <p:cNvSpPr/>
          <p:nvPr/>
        </p:nvSpPr>
        <p:spPr>
          <a:xfrm>
            <a:off x="1766013" y="2889227"/>
            <a:ext cx="5665664" cy="132572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>
            <a:extLst>
              <a:ext uri="{FF2B5EF4-FFF2-40B4-BE49-F238E27FC236}">
                <a16:creationId xmlns="" xmlns:a16="http://schemas.microsoft.com/office/drawing/2014/main" id="{BC2EE0EB-FC95-D5DB-46DA-C1791F3FB5C0}"/>
              </a:ext>
            </a:extLst>
          </p:cNvPr>
          <p:cNvSpPr/>
          <p:nvPr/>
        </p:nvSpPr>
        <p:spPr>
          <a:xfrm>
            <a:off x="1658013" y="2781227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 fontScale="92500" lnSpcReduction="10000"/>
          </a:bodyPr>
          <a:lstStyle/>
          <a:p>
            <a:pPr algn="ctr"/>
            <a:r>
              <a:rPr lang="en-US" altLang="ko-KR" sz="1200" b="1" dirty="0">
                <a:solidFill>
                  <a:srgbClr val="FFC000"/>
                </a:solidFill>
              </a:rPr>
              <a:t>2</a:t>
            </a:r>
            <a:endParaRPr lang="ko-KR" altLang="en-US" sz="1200" b="1" dirty="0">
              <a:solidFill>
                <a:srgbClr val="FFC000"/>
              </a:solidFill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="" xmlns:a16="http://schemas.microsoft.com/office/drawing/2014/main" id="{4F6B34CA-3F42-7769-B5C4-3A6C7B3B5F42}"/>
              </a:ext>
            </a:extLst>
          </p:cNvPr>
          <p:cNvSpPr/>
          <p:nvPr/>
        </p:nvSpPr>
        <p:spPr>
          <a:xfrm>
            <a:off x="5025390" y="4701621"/>
            <a:ext cx="3082290" cy="21327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>
            <a:extLst>
              <a:ext uri="{FF2B5EF4-FFF2-40B4-BE49-F238E27FC236}">
                <a16:creationId xmlns="" xmlns:a16="http://schemas.microsoft.com/office/drawing/2014/main" id="{3150C3D1-23FC-9599-A1A5-41846653F792}"/>
              </a:ext>
            </a:extLst>
          </p:cNvPr>
          <p:cNvSpPr/>
          <p:nvPr/>
        </p:nvSpPr>
        <p:spPr>
          <a:xfrm>
            <a:off x="4917390" y="4555371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 fontScale="92500" lnSpcReduction="10000"/>
          </a:bodyPr>
          <a:lstStyle/>
          <a:p>
            <a:pPr algn="ctr"/>
            <a:r>
              <a:rPr lang="en-US" altLang="ko-KR" sz="1200" b="1" dirty="0">
                <a:solidFill>
                  <a:srgbClr val="FFC000"/>
                </a:solidFill>
              </a:rPr>
              <a:t>3</a:t>
            </a:r>
            <a:endParaRPr lang="ko-KR" altLang="en-US" sz="1200" b="1" dirty="0">
              <a:solidFill>
                <a:srgbClr val="FFC000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="" xmlns:a16="http://schemas.microsoft.com/office/drawing/2014/main" id="{DE4E78B1-E9D8-E849-8CD2-8738595A2C57}"/>
              </a:ext>
            </a:extLst>
          </p:cNvPr>
          <p:cNvSpPr/>
          <p:nvPr/>
        </p:nvSpPr>
        <p:spPr>
          <a:xfrm>
            <a:off x="1042062" y="4957877"/>
            <a:ext cx="6939888" cy="118073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타원 20">
            <a:extLst>
              <a:ext uri="{FF2B5EF4-FFF2-40B4-BE49-F238E27FC236}">
                <a16:creationId xmlns="" xmlns:a16="http://schemas.microsoft.com/office/drawing/2014/main" id="{2C62FA15-8EBA-C3DE-8F56-2054C80BC7DE}"/>
              </a:ext>
            </a:extLst>
          </p:cNvPr>
          <p:cNvSpPr/>
          <p:nvPr/>
        </p:nvSpPr>
        <p:spPr>
          <a:xfrm>
            <a:off x="916740" y="4892155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 fontScale="92500" lnSpcReduction="10000"/>
          </a:bodyPr>
          <a:lstStyle/>
          <a:p>
            <a:pPr algn="ctr"/>
            <a:r>
              <a:rPr lang="en-US" altLang="ko-KR" sz="1200" b="1" dirty="0">
                <a:solidFill>
                  <a:srgbClr val="FFC000"/>
                </a:solidFill>
              </a:rPr>
              <a:t>4</a:t>
            </a:r>
            <a:endParaRPr lang="ko-KR" altLang="en-US" sz="1200" b="1" dirty="0">
              <a:solidFill>
                <a:srgbClr val="FFC000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="" xmlns:a16="http://schemas.microsoft.com/office/drawing/2014/main" id="{AA9BEF8D-8DA6-B751-DA7D-BFD4362D6FB9}"/>
              </a:ext>
            </a:extLst>
          </p:cNvPr>
          <p:cNvSpPr/>
          <p:nvPr/>
        </p:nvSpPr>
        <p:spPr>
          <a:xfrm>
            <a:off x="6227348" y="2394836"/>
            <a:ext cx="612146" cy="29099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타원 22">
            <a:extLst>
              <a:ext uri="{FF2B5EF4-FFF2-40B4-BE49-F238E27FC236}">
                <a16:creationId xmlns="" xmlns:a16="http://schemas.microsoft.com/office/drawing/2014/main" id="{FB15A0CF-5A00-128D-793F-8A95F3E27386}"/>
              </a:ext>
            </a:extLst>
          </p:cNvPr>
          <p:cNvSpPr/>
          <p:nvPr/>
        </p:nvSpPr>
        <p:spPr>
          <a:xfrm>
            <a:off x="6119348" y="2286835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 fontScale="92500" lnSpcReduction="10000"/>
          </a:bodyPr>
          <a:lstStyle/>
          <a:p>
            <a:pPr algn="ctr"/>
            <a:r>
              <a:rPr lang="en-US" altLang="ko-KR" sz="1200" b="1" dirty="0">
                <a:solidFill>
                  <a:srgbClr val="FFC000"/>
                </a:solidFill>
              </a:rPr>
              <a:t>1</a:t>
            </a:r>
            <a:endParaRPr lang="ko-KR" altLang="en-US" sz="12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650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179512" y="745454"/>
            <a:ext cx="8640960" cy="475181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tlCol="0" anchor="ctr"/>
          <a:lstStyle/>
          <a:p>
            <a:r>
              <a:rPr lang="ko-KR" altLang="en-US" sz="1600" b="1" dirty="0">
                <a:solidFill>
                  <a:schemeClr val="tx1"/>
                </a:solidFill>
              </a:rPr>
              <a:t>     환경공간 정보 </a:t>
            </a:r>
            <a:r>
              <a:rPr lang="en-US" altLang="ko-KR" sz="1600" b="1" dirty="0">
                <a:solidFill>
                  <a:schemeClr val="tx1"/>
                </a:solidFill>
              </a:rPr>
              <a:t>&gt; </a:t>
            </a:r>
            <a:r>
              <a:rPr lang="ko-KR" altLang="en-US" sz="1600" b="1" dirty="0">
                <a:solidFill>
                  <a:schemeClr val="tx1"/>
                </a:solidFill>
              </a:rPr>
              <a:t>데이터 상세보기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188787" y="752609"/>
            <a:ext cx="493203" cy="27232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/>
              <a:t>2-1</a:t>
            </a:r>
            <a:endParaRPr lang="ko-KR" altLang="en-US" b="1" dirty="0"/>
          </a:p>
        </p:txBody>
      </p:sp>
      <p:sp>
        <p:nvSpPr>
          <p:cNvPr id="11" name="직사각형 10"/>
          <p:cNvSpPr/>
          <p:nvPr/>
        </p:nvSpPr>
        <p:spPr>
          <a:xfrm>
            <a:off x="188786" y="1275605"/>
            <a:ext cx="8631685" cy="5756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다운로드 또는 상세보기 할 환경공간 정보 클릭</a:t>
            </a:r>
            <a:endParaRPr lang="en-US" altLang="ko-KR" sz="1400" b="1" dirty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</a:endParaRPr>
          </a:p>
          <a:p>
            <a:pPr marL="342900" indent="-342900">
              <a:buFont typeface="+mj-ea"/>
              <a:buAutoNum type="circleNumDbPlain"/>
            </a:pP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클릭한 데이터의 상세보기 페이지로 이동</a:t>
            </a:r>
            <a:endParaRPr lang="en-US" altLang="ko-KR" sz="1400" b="1" dirty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9" name="그림 28">
            <a:extLst>
              <a:ext uri="{FF2B5EF4-FFF2-40B4-BE49-F238E27FC236}">
                <a16:creationId xmlns="" xmlns:a16="http://schemas.microsoft.com/office/drawing/2014/main" id="{DA82546B-F274-C63F-D9B6-12F5F57F15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535" y="3369919"/>
            <a:ext cx="5070321" cy="3079129"/>
          </a:xfrm>
          <a:prstGeom prst="rect">
            <a:avLst/>
          </a:prstGeom>
        </p:spPr>
      </p:pic>
      <p:pic>
        <p:nvPicPr>
          <p:cNvPr id="31" name="그림 30">
            <a:extLst>
              <a:ext uri="{FF2B5EF4-FFF2-40B4-BE49-F238E27FC236}">
                <a16:creationId xmlns="" xmlns:a16="http://schemas.microsoft.com/office/drawing/2014/main" id="{81C73BDD-B900-4CDD-DDD6-AC8D7C4FD0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6133" y="1841662"/>
            <a:ext cx="4901332" cy="2913516"/>
          </a:xfrm>
          <a:prstGeom prst="rect">
            <a:avLst/>
          </a:prstGeom>
        </p:spPr>
      </p:pic>
      <p:sp>
        <p:nvSpPr>
          <p:cNvPr id="33" name="직사각형 32">
            <a:extLst>
              <a:ext uri="{FF2B5EF4-FFF2-40B4-BE49-F238E27FC236}">
                <a16:creationId xmlns="" xmlns:a16="http://schemas.microsoft.com/office/drawing/2014/main" id="{DF69683D-8EBF-FCC7-4BC2-F8333C16843E}"/>
              </a:ext>
            </a:extLst>
          </p:cNvPr>
          <p:cNvSpPr/>
          <p:nvPr/>
        </p:nvSpPr>
        <p:spPr>
          <a:xfrm>
            <a:off x="2877771" y="4774895"/>
            <a:ext cx="2443166" cy="82721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>
            <a:extLst>
              <a:ext uri="{FF2B5EF4-FFF2-40B4-BE49-F238E27FC236}">
                <a16:creationId xmlns="" xmlns:a16="http://schemas.microsoft.com/office/drawing/2014/main" id="{97C12901-E1C1-0D0C-5FD0-DB3401CED016}"/>
              </a:ext>
            </a:extLst>
          </p:cNvPr>
          <p:cNvSpPr/>
          <p:nvPr/>
        </p:nvSpPr>
        <p:spPr>
          <a:xfrm>
            <a:off x="2769771" y="4647178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 fontScale="92500" lnSpcReduction="10000"/>
          </a:bodyPr>
          <a:lstStyle/>
          <a:p>
            <a:pPr algn="ctr"/>
            <a:r>
              <a:rPr lang="en-US" altLang="ko-KR" sz="1200" b="1" dirty="0">
                <a:solidFill>
                  <a:srgbClr val="FFC000"/>
                </a:solidFill>
              </a:rPr>
              <a:t>1</a:t>
            </a:r>
            <a:endParaRPr lang="ko-KR" altLang="en-US" sz="1200" b="1" dirty="0">
              <a:solidFill>
                <a:srgbClr val="FFC000"/>
              </a:solidFill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="" xmlns:a16="http://schemas.microsoft.com/office/drawing/2014/main" id="{D0B59044-E01F-63C8-4CF0-DAE0C6A353A3}"/>
              </a:ext>
            </a:extLst>
          </p:cNvPr>
          <p:cNvSpPr/>
          <p:nvPr/>
        </p:nvSpPr>
        <p:spPr>
          <a:xfrm>
            <a:off x="3926133" y="1821945"/>
            <a:ext cx="4901332" cy="293323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>
            <a:extLst>
              <a:ext uri="{FF2B5EF4-FFF2-40B4-BE49-F238E27FC236}">
                <a16:creationId xmlns="" xmlns:a16="http://schemas.microsoft.com/office/drawing/2014/main" id="{D30E22C7-70D5-742C-D6F7-DB3049184C4D}"/>
              </a:ext>
            </a:extLst>
          </p:cNvPr>
          <p:cNvSpPr/>
          <p:nvPr/>
        </p:nvSpPr>
        <p:spPr>
          <a:xfrm>
            <a:off x="3818133" y="1694228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 fontScale="92500" lnSpcReduction="10000"/>
          </a:bodyPr>
          <a:lstStyle/>
          <a:p>
            <a:pPr algn="ctr"/>
            <a:r>
              <a:rPr lang="en-US" altLang="ko-KR" sz="1200" b="1" dirty="0">
                <a:solidFill>
                  <a:srgbClr val="FFC000"/>
                </a:solidFill>
              </a:rPr>
              <a:t>2</a:t>
            </a:r>
            <a:endParaRPr lang="ko-KR" altLang="en-US" sz="1200" b="1" dirty="0">
              <a:solidFill>
                <a:srgbClr val="FFC000"/>
              </a:solidFill>
            </a:endParaRPr>
          </a:p>
        </p:txBody>
      </p:sp>
      <p:cxnSp>
        <p:nvCxnSpPr>
          <p:cNvPr id="36" name="구부러진 연결선 20">
            <a:extLst>
              <a:ext uri="{FF2B5EF4-FFF2-40B4-BE49-F238E27FC236}">
                <a16:creationId xmlns="" xmlns:a16="http://schemas.microsoft.com/office/drawing/2014/main" id="{38AB8871-72B3-AD9F-9B4E-2BF7900BC99E}"/>
              </a:ext>
            </a:extLst>
          </p:cNvPr>
          <p:cNvCxnSpPr>
            <a:cxnSpLocks/>
            <a:endCxn id="35" idx="2"/>
          </p:cNvCxnSpPr>
          <p:nvPr/>
        </p:nvCxnSpPr>
        <p:spPr>
          <a:xfrm flipV="1">
            <a:off x="5321145" y="4755178"/>
            <a:ext cx="1055654" cy="423468"/>
          </a:xfrm>
          <a:prstGeom prst="curvedConnector2">
            <a:avLst/>
          </a:prstGeom>
          <a:ln w="1905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0508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179512" y="745454"/>
            <a:ext cx="8640960" cy="475181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tlCol="0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</a:rPr>
              <a:t>INNORIX 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솔루션 다운로드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88787" y="752609"/>
            <a:ext cx="278757" cy="27232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11" name="직사각형 10"/>
          <p:cNvSpPr/>
          <p:nvPr/>
        </p:nvSpPr>
        <p:spPr>
          <a:xfrm>
            <a:off x="188786" y="1275605"/>
            <a:ext cx="8631685" cy="5756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en-US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INNORIX </a:t>
            </a:r>
            <a:r>
              <a:rPr lang="ko-KR" alt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솔루션 설치 팝업 제공</a:t>
            </a:r>
            <a:endParaRPr lang="en-US" altLang="ko-KR" sz="1400" b="1" dirty="0" smtClean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</a:endParaRPr>
          </a:p>
          <a:p>
            <a:pPr marL="342900" indent="-342900">
              <a:buFont typeface="+mj-ea"/>
              <a:buAutoNum type="circleNumDbPlain"/>
            </a:pPr>
            <a:r>
              <a:rPr lang="ko-KR" alt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다운로드 된 설치파일 실행</a:t>
            </a:r>
            <a:endParaRPr lang="en-US" altLang="ko-KR" sz="1400" b="1" dirty="0" smtClean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rcRect l="15238" t="11804" r="15896" b="11754"/>
          <a:stretch/>
        </p:blipFill>
        <p:spPr>
          <a:xfrm>
            <a:off x="344303" y="2310226"/>
            <a:ext cx="5219920" cy="3138574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1000" y="2844580"/>
            <a:ext cx="3466524" cy="206986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4"/>
          <a:srcRect r="52375" b="48459"/>
          <a:stretch/>
        </p:blipFill>
        <p:spPr>
          <a:xfrm>
            <a:off x="4777218" y="2645923"/>
            <a:ext cx="3919309" cy="2268523"/>
          </a:xfrm>
          <a:prstGeom prst="rect">
            <a:avLst/>
          </a:prstGeom>
        </p:spPr>
      </p:pic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DF69683D-8EBF-FCC7-4BC2-F8333C16843E}"/>
              </a:ext>
            </a:extLst>
          </p:cNvPr>
          <p:cNvSpPr/>
          <p:nvPr/>
        </p:nvSpPr>
        <p:spPr>
          <a:xfrm>
            <a:off x="1221000" y="2844580"/>
            <a:ext cx="3466524" cy="206986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="" xmlns:a16="http://schemas.microsoft.com/office/drawing/2014/main" id="{D0B59044-E01F-63C8-4CF0-DAE0C6A353A3}"/>
              </a:ext>
            </a:extLst>
          </p:cNvPr>
          <p:cNvSpPr/>
          <p:nvPr/>
        </p:nvSpPr>
        <p:spPr>
          <a:xfrm>
            <a:off x="5927387" y="3592748"/>
            <a:ext cx="2691319" cy="16212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" name="구부러진 연결선 20">
            <a:extLst>
              <a:ext uri="{FF2B5EF4-FFF2-40B4-BE49-F238E27FC236}">
                <a16:creationId xmlns="" xmlns:a16="http://schemas.microsoft.com/office/drawing/2014/main" id="{38AB8871-72B3-AD9F-9B4E-2BF7900BC99E}"/>
              </a:ext>
            </a:extLst>
          </p:cNvPr>
          <p:cNvCxnSpPr>
            <a:cxnSpLocks/>
            <a:endCxn id="25" idx="1"/>
          </p:cNvCxnSpPr>
          <p:nvPr/>
        </p:nvCxnSpPr>
        <p:spPr>
          <a:xfrm>
            <a:off x="4687524" y="3106366"/>
            <a:ext cx="1239863" cy="567447"/>
          </a:xfrm>
          <a:prstGeom prst="curvedConnector3">
            <a:avLst>
              <a:gd name="adj1" fmla="val 50000"/>
            </a:avLst>
          </a:prstGeom>
          <a:ln w="1905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타원 27">
            <a:extLst>
              <a:ext uri="{FF2B5EF4-FFF2-40B4-BE49-F238E27FC236}">
                <a16:creationId xmlns="" xmlns:a16="http://schemas.microsoft.com/office/drawing/2014/main" id="{97C12901-E1C1-0D0C-5FD0-DB3401CED016}"/>
              </a:ext>
            </a:extLst>
          </p:cNvPr>
          <p:cNvSpPr/>
          <p:nvPr/>
        </p:nvSpPr>
        <p:spPr>
          <a:xfrm>
            <a:off x="1090129" y="2708131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 fontScale="92500" lnSpcReduction="10000"/>
          </a:bodyPr>
          <a:lstStyle/>
          <a:p>
            <a:pPr algn="ctr"/>
            <a:r>
              <a:rPr lang="en-US" altLang="ko-KR" sz="1200" b="1" dirty="0">
                <a:solidFill>
                  <a:srgbClr val="FFC000"/>
                </a:solidFill>
              </a:rPr>
              <a:t>1</a:t>
            </a:r>
            <a:endParaRPr lang="ko-KR" altLang="en-US" sz="1200" b="1" dirty="0">
              <a:solidFill>
                <a:srgbClr val="FFC000"/>
              </a:solidFill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="" xmlns:a16="http://schemas.microsoft.com/office/drawing/2014/main" id="{D30E22C7-70D5-742C-D6F7-DB3049184C4D}"/>
              </a:ext>
            </a:extLst>
          </p:cNvPr>
          <p:cNvSpPr/>
          <p:nvPr/>
        </p:nvSpPr>
        <p:spPr>
          <a:xfrm>
            <a:off x="5776635" y="3412781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 fontScale="92500" lnSpcReduction="10000"/>
          </a:bodyPr>
          <a:lstStyle/>
          <a:p>
            <a:pPr algn="ctr"/>
            <a:r>
              <a:rPr lang="en-US" altLang="ko-KR" sz="1200" b="1" dirty="0">
                <a:solidFill>
                  <a:srgbClr val="FFC000"/>
                </a:solidFill>
              </a:rPr>
              <a:t>2</a:t>
            </a:r>
            <a:endParaRPr lang="ko-KR" altLang="en-US" sz="12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228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188786" y="1275605"/>
            <a:ext cx="8631685" cy="5756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솔루션 설치 팝업이 제공되지 않을 경우 우측 상단의 팝업 차단됨을 누르고 </a:t>
            </a:r>
            <a:r>
              <a:rPr lang="en-US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“</a:t>
            </a:r>
            <a:r>
              <a:rPr lang="ko-KR" alt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팝업 및 </a:t>
            </a:r>
            <a:r>
              <a:rPr lang="ko-KR" altLang="en-US" sz="14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리디렉션을</a:t>
            </a:r>
            <a:r>
              <a:rPr lang="ko-KR" alt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 항상 허용</a:t>
            </a:r>
            <a:r>
              <a:rPr lang="en-US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”</a:t>
            </a:r>
            <a:r>
              <a:rPr lang="ko-KR" alt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으로 변경 후 </a:t>
            </a:r>
            <a:r>
              <a:rPr lang="ko-KR" altLang="en-US" sz="14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새로고침</a:t>
            </a:r>
            <a:endParaRPr lang="en-US" altLang="ko-KR" sz="1400" b="1" dirty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79512" y="745454"/>
            <a:ext cx="8640960" cy="475181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tlCol="0" anchor="ctr"/>
          <a:lstStyle/>
          <a:p>
            <a:r>
              <a:rPr lang="ko-KR" altLang="en-US" sz="1600" b="1" dirty="0" smtClean="0">
                <a:solidFill>
                  <a:schemeClr val="tx1"/>
                </a:solidFill>
              </a:rPr>
              <a:t>     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INNORIX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600" b="1" dirty="0">
                <a:solidFill>
                  <a:schemeClr val="tx1"/>
                </a:solidFill>
              </a:rPr>
              <a:t>솔루션 다운로드 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&gt; 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팝업 허용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88787" y="752609"/>
            <a:ext cx="493203" cy="27232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/>
              <a:t>3-1</a:t>
            </a:r>
            <a:endParaRPr lang="ko-KR" altLang="en-US" b="1" dirty="0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2"/>
          <a:srcRect l="11881" t="3860" r="12555" b="12606"/>
          <a:stretch/>
        </p:blipFill>
        <p:spPr>
          <a:xfrm>
            <a:off x="1045160" y="2029838"/>
            <a:ext cx="6909664" cy="4137282"/>
          </a:xfrm>
          <a:prstGeom prst="rect">
            <a:avLst/>
          </a:prstGeom>
        </p:spPr>
      </p:pic>
      <p:sp>
        <p:nvSpPr>
          <p:cNvPr id="19" name="직사각형 18">
            <a:extLst>
              <a:ext uri="{FF2B5EF4-FFF2-40B4-BE49-F238E27FC236}">
                <a16:creationId xmlns="" xmlns:a16="http://schemas.microsoft.com/office/drawing/2014/main" id="{DF69683D-8EBF-FCC7-4BC2-F8333C16843E}"/>
              </a:ext>
            </a:extLst>
          </p:cNvPr>
          <p:cNvSpPr/>
          <p:nvPr/>
        </p:nvSpPr>
        <p:spPr>
          <a:xfrm>
            <a:off x="6368374" y="2042809"/>
            <a:ext cx="1586450" cy="122568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타원 19">
            <a:extLst>
              <a:ext uri="{FF2B5EF4-FFF2-40B4-BE49-F238E27FC236}">
                <a16:creationId xmlns="" xmlns:a16="http://schemas.microsoft.com/office/drawing/2014/main" id="{97C12901-E1C1-0D0C-5FD0-DB3401CED016}"/>
              </a:ext>
            </a:extLst>
          </p:cNvPr>
          <p:cNvSpPr/>
          <p:nvPr/>
        </p:nvSpPr>
        <p:spPr>
          <a:xfrm>
            <a:off x="6213362" y="193480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 fontScale="92500" lnSpcReduction="10000"/>
          </a:bodyPr>
          <a:lstStyle/>
          <a:p>
            <a:pPr algn="ctr"/>
            <a:r>
              <a:rPr lang="en-US" altLang="ko-KR" sz="1200" b="1" dirty="0">
                <a:solidFill>
                  <a:srgbClr val="FFC000"/>
                </a:solidFill>
              </a:rPr>
              <a:t>1</a:t>
            </a:r>
            <a:endParaRPr lang="ko-KR" altLang="en-US" sz="12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27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188786" y="1275605"/>
            <a:ext cx="8631685" cy="5756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공간정보 다운로드 버튼을 클릭</a:t>
            </a:r>
            <a:endParaRPr lang="en-US" altLang="ko-KR" sz="1400" b="1" dirty="0" smtClean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</a:endParaRPr>
          </a:p>
          <a:p>
            <a:pPr marL="342900" indent="-342900">
              <a:buFont typeface="+mj-ea"/>
              <a:buAutoNum type="circleNumDbPlain"/>
            </a:pPr>
            <a:r>
              <a:rPr lang="en-US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INNORIX </a:t>
            </a:r>
            <a:r>
              <a:rPr lang="ko-KR" alt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rPr>
              <a:t>솔루션을 통해 공간정보 다운로드 진행</a:t>
            </a:r>
            <a:endParaRPr lang="en-US" altLang="ko-KR" sz="1400" b="1" dirty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79512" y="745454"/>
            <a:ext cx="8640960" cy="475181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tlCol="0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</a:rPr>
              <a:t>INNORIX 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솔루션을 통한 공간정보 다운로드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88787" y="752609"/>
            <a:ext cx="278757" cy="27232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/>
              <a:t>4</a:t>
            </a:r>
            <a:endParaRPr lang="ko-KR" altLang="en-US" b="1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15106" t="11670" r="15745" b="11473"/>
          <a:stretch/>
        </p:blipFill>
        <p:spPr>
          <a:xfrm>
            <a:off x="328165" y="2704289"/>
            <a:ext cx="5735409" cy="3453011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="" xmlns:a16="http://schemas.microsoft.com/office/drawing/2014/main" id="{DF69683D-8EBF-FCC7-4BC2-F8333C16843E}"/>
              </a:ext>
            </a:extLst>
          </p:cNvPr>
          <p:cNvSpPr/>
          <p:nvPr/>
        </p:nvSpPr>
        <p:spPr>
          <a:xfrm>
            <a:off x="4636851" y="4610911"/>
            <a:ext cx="1232170" cy="20752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>
            <a:extLst>
              <a:ext uri="{FF2B5EF4-FFF2-40B4-BE49-F238E27FC236}">
                <a16:creationId xmlns="" xmlns:a16="http://schemas.microsoft.com/office/drawing/2014/main" id="{97C12901-E1C1-0D0C-5FD0-DB3401CED016}"/>
              </a:ext>
            </a:extLst>
          </p:cNvPr>
          <p:cNvSpPr/>
          <p:nvPr/>
        </p:nvSpPr>
        <p:spPr>
          <a:xfrm>
            <a:off x="4481839" y="4502911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 fontScale="92500" lnSpcReduction="10000"/>
          </a:bodyPr>
          <a:lstStyle/>
          <a:p>
            <a:pPr algn="ctr"/>
            <a:r>
              <a:rPr lang="en-US" altLang="ko-KR" sz="1200" b="1" dirty="0">
                <a:solidFill>
                  <a:srgbClr val="FFC000"/>
                </a:solidFill>
              </a:rPr>
              <a:t>1</a:t>
            </a:r>
            <a:endParaRPr lang="ko-KR" altLang="en-US" sz="1200" b="1" dirty="0">
              <a:solidFill>
                <a:srgbClr val="FFC000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rcRect l="36666" t="47283" r="37376" b="35172"/>
          <a:stretch/>
        </p:blipFill>
        <p:spPr>
          <a:xfrm>
            <a:off x="6310009" y="3346315"/>
            <a:ext cx="2373549" cy="869004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D0B59044-E01F-63C8-4CF0-DAE0C6A353A3}"/>
              </a:ext>
            </a:extLst>
          </p:cNvPr>
          <p:cNvSpPr/>
          <p:nvPr/>
        </p:nvSpPr>
        <p:spPr>
          <a:xfrm>
            <a:off x="6303524" y="3339829"/>
            <a:ext cx="2386519" cy="85603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구부러진 연결선 20">
            <a:extLst>
              <a:ext uri="{FF2B5EF4-FFF2-40B4-BE49-F238E27FC236}">
                <a16:creationId xmlns="" xmlns:a16="http://schemas.microsoft.com/office/drawing/2014/main" id="{38AB8871-72B3-AD9F-9B4E-2BF7900BC99E}"/>
              </a:ext>
            </a:extLst>
          </p:cNvPr>
          <p:cNvCxnSpPr>
            <a:cxnSpLocks/>
            <a:stCxn id="12" idx="3"/>
            <a:endCxn id="14" idx="1"/>
          </p:cNvCxnSpPr>
          <p:nvPr/>
        </p:nvCxnSpPr>
        <p:spPr>
          <a:xfrm flipV="1">
            <a:off x="5869021" y="3767847"/>
            <a:ext cx="434503" cy="946826"/>
          </a:xfrm>
          <a:prstGeom prst="curvedConnector3">
            <a:avLst>
              <a:gd name="adj1" fmla="val 50000"/>
            </a:avLst>
          </a:prstGeom>
          <a:ln w="1905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타원 20">
            <a:extLst>
              <a:ext uri="{FF2B5EF4-FFF2-40B4-BE49-F238E27FC236}">
                <a16:creationId xmlns="" xmlns:a16="http://schemas.microsoft.com/office/drawing/2014/main" id="{D30E22C7-70D5-742C-D6F7-DB3049184C4D}"/>
              </a:ext>
            </a:extLst>
          </p:cNvPr>
          <p:cNvSpPr/>
          <p:nvPr/>
        </p:nvSpPr>
        <p:spPr>
          <a:xfrm>
            <a:off x="6152772" y="3159862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 fontScale="92500" lnSpcReduction="10000"/>
          </a:bodyPr>
          <a:lstStyle/>
          <a:p>
            <a:pPr algn="ctr"/>
            <a:r>
              <a:rPr lang="en-US" altLang="ko-KR" sz="1200" b="1" dirty="0">
                <a:solidFill>
                  <a:srgbClr val="FFC000"/>
                </a:solidFill>
              </a:rPr>
              <a:t>2</a:t>
            </a:r>
            <a:endParaRPr lang="ko-KR" altLang="en-US" sz="12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39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1399</TotalTime>
  <Words>147</Words>
  <Application>Microsoft Office PowerPoint</Application>
  <PresentationFormat>화면 슬라이드 쇼(4:3)</PresentationFormat>
  <Paragraphs>39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2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system mango</dc:creator>
  <cp:lastModifiedBy>user</cp:lastModifiedBy>
  <cp:revision>242</cp:revision>
  <dcterms:created xsi:type="dcterms:W3CDTF">2021-10-25T04:42:23Z</dcterms:created>
  <dcterms:modified xsi:type="dcterms:W3CDTF">2024-11-20T02:27:52Z</dcterms:modified>
</cp:coreProperties>
</file>